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sldIdLst>
    <p:sldId id="256" r:id="rId3"/>
    <p:sldId id="257" r:id="rId4"/>
    <p:sldId id="258" r:id="rId5"/>
    <p:sldId id="259" r:id="rId6"/>
    <p:sldId id="267" r:id="rId7"/>
    <p:sldId id="260" r:id="rId8"/>
    <p:sldId id="261" r:id="rId9"/>
    <p:sldId id="262" r:id="rId10"/>
    <p:sldId id="263" r:id="rId11"/>
    <p:sldId id="265" r:id="rId12"/>
    <p:sldId id="264" r:id="rId13"/>
    <p:sldId id="268" r:id="rId14"/>
    <p:sldId id="266"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603" autoAdjust="0"/>
    <p:restoredTop sz="94660"/>
  </p:normalViewPr>
  <p:slideViewPr>
    <p:cSldViewPr>
      <p:cViewPr varScale="1">
        <p:scale>
          <a:sx n="107" d="100"/>
          <a:sy n="107" d="100"/>
        </p:scale>
        <p:origin x="-10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381000" y="457200"/>
            <a:ext cx="8397875" cy="5562600"/>
            <a:chOff x="240" y="288"/>
            <a:chExt cx="5290" cy="3504"/>
          </a:xfrm>
        </p:grpSpPr>
        <p:sp>
          <p:nvSpPr>
            <p:cNvPr id="24579" name="Rectangle 3"/>
            <p:cNvSpPr>
              <a:spLocks noChangeArrowheads="1"/>
            </p:cNvSpPr>
            <p:nvPr/>
          </p:nvSpPr>
          <p:spPr bwMode="blackWhite">
            <a:xfrm>
              <a:off x="240" y="288"/>
              <a:ext cx="5290" cy="3504"/>
            </a:xfrm>
            <a:prstGeom prst="rect">
              <a:avLst/>
            </a:prstGeom>
            <a:solidFill>
              <a:schemeClr val="bg1"/>
            </a:solidFill>
            <a:ln w="50800">
              <a:solidFill>
                <a:schemeClr val="folHlink"/>
              </a:solidFill>
              <a:miter lim="800000"/>
              <a:headEnd/>
              <a:tailEnd/>
            </a:ln>
            <a:effectLst/>
          </p:spPr>
          <p:txBody>
            <a:bodyPr wrap="none" anchor="ctr"/>
            <a:lstStyle/>
            <a:p>
              <a:pPr algn="ctr"/>
              <a:endParaRPr lang="en-US" sz="2400">
                <a:latin typeface="Times New Roman" pitchFamily="18" charset="0"/>
              </a:endParaRPr>
            </a:p>
          </p:txBody>
        </p:sp>
        <p:sp>
          <p:nvSpPr>
            <p:cNvPr id="24580" name="Rectangle 4"/>
            <p:cNvSpPr>
              <a:spLocks noChangeArrowheads="1"/>
            </p:cNvSpPr>
            <p:nvPr/>
          </p:nvSpPr>
          <p:spPr bwMode="auto">
            <a:xfrm>
              <a:off x="285" y="336"/>
              <a:ext cx="5184" cy="3408"/>
            </a:xfrm>
            <a:prstGeom prst="rect">
              <a:avLst/>
            </a:prstGeom>
            <a:noFill/>
            <a:ln w="9525">
              <a:solidFill>
                <a:schemeClr val="folHlink"/>
              </a:solidFill>
              <a:miter lim="800000"/>
              <a:headEnd/>
              <a:tailEnd/>
            </a:ln>
            <a:effectLst/>
          </p:spPr>
          <p:txBody>
            <a:bodyPr wrap="none" anchor="ctr"/>
            <a:lstStyle/>
            <a:p>
              <a:pPr algn="ctr"/>
              <a:endParaRPr lang="en-US" sz="2400">
                <a:latin typeface="Times New Roman" pitchFamily="18" charset="0"/>
              </a:endParaRPr>
            </a:p>
          </p:txBody>
        </p:sp>
        <p:sp>
          <p:nvSpPr>
            <p:cNvPr id="24581" name="Line 5"/>
            <p:cNvSpPr>
              <a:spLocks noChangeShapeType="1"/>
            </p:cNvSpPr>
            <p:nvPr/>
          </p:nvSpPr>
          <p:spPr bwMode="auto">
            <a:xfrm>
              <a:off x="576" y="2256"/>
              <a:ext cx="4608" cy="0"/>
            </a:xfrm>
            <a:prstGeom prst="line">
              <a:avLst/>
            </a:prstGeom>
            <a:noFill/>
            <a:ln w="19050">
              <a:solidFill>
                <a:schemeClr val="accent2"/>
              </a:solidFill>
              <a:round/>
              <a:headEnd/>
              <a:tailEnd/>
            </a:ln>
            <a:effectLst/>
          </p:spPr>
          <p:txBody>
            <a:bodyPr wrap="none" anchor="ctr"/>
            <a:lstStyle/>
            <a:p>
              <a:endParaRPr lang="en-US"/>
            </a:p>
          </p:txBody>
        </p:sp>
      </p:grpSp>
      <p:sp>
        <p:nvSpPr>
          <p:cNvPr id="24582" name="Rectangle 6"/>
          <p:cNvSpPr>
            <a:spLocks noGrp="1" noChangeArrowheads="1"/>
          </p:cNvSpPr>
          <p:nvPr>
            <p:ph type="ctrTitle"/>
          </p:nvPr>
        </p:nvSpPr>
        <p:spPr>
          <a:xfrm>
            <a:off x="1219200" y="838200"/>
            <a:ext cx="6781800" cy="2559050"/>
          </a:xfrm>
        </p:spPr>
        <p:txBody>
          <a:bodyPr anchorCtr="1"/>
          <a:lstStyle>
            <a:lvl1pPr algn="ctr">
              <a:defRPr sz="6200"/>
            </a:lvl1pPr>
          </a:lstStyle>
          <a:p>
            <a:r>
              <a:rPr lang="en-US"/>
              <a:t>Click to edit Master title style</a:t>
            </a:r>
          </a:p>
        </p:txBody>
      </p:sp>
      <p:sp>
        <p:nvSpPr>
          <p:cNvPr id="24583" name="Rectangle 7"/>
          <p:cNvSpPr>
            <a:spLocks noGrp="1" noChangeArrowheads="1"/>
          </p:cNvSpPr>
          <p:nvPr>
            <p:ph type="subTitle" idx="1"/>
          </p:nvPr>
        </p:nvSpPr>
        <p:spPr>
          <a:xfrm>
            <a:off x="1371600" y="3733800"/>
            <a:ext cx="6400800" cy="1873250"/>
          </a:xfrm>
        </p:spPr>
        <p:txBody>
          <a:bodyPr/>
          <a:lstStyle>
            <a:lvl1pPr marL="0" indent="0" algn="ctr">
              <a:buFont typeface="Wingdings" pitchFamily="2" charset="2"/>
              <a:buNone/>
              <a:defRPr sz="3000"/>
            </a:lvl1pPr>
          </a:lstStyle>
          <a:p>
            <a:r>
              <a:rPr lang="en-US"/>
              <a:t>Click to edit Master subtitle style</a:t>
            </a:r>
          </a:p>
        </p:txBody>
      </p:sp>
      <p:sp>
        <p:nvSpPr>
          <p:cNvPr id="24584" name="Rectangle 8"/>
          <p:cNvSpPr>
            <a:spLocks noGrp="1" noChangeArrowheads="1"/>
          </p:cNvSpPr>
          <p:nvPr>
            <p:ph type="dt" sz="half" idx="2"/>
          </p:nvPr>
        </p:nvSpPr>
        <p:spPr>
          <a:xfrm>
            <a:off x="536575" y="6248400"/>
            <a:ext cx="2054225" cy="457200"/>
          </a:xfrm>
        </p:spPr>
        <p:txBody>
          <a:bodyPr/>
          <a:lstStyle>
            <a:lvl1pPr>
              <a:defRPr/>
            </a:lvl1pPr>
          </a:lstStyle>
          <a:p>
            <a:endParaRPr lang="en-US"/>
          </a:p>
        </p:txBody>
      </p:sp>
      <p:sp>
        <p:nvSpPr>
          <p:cNvPr id="24585" name="Rectangle 9"/>
          <p:cNvSpPr>
            <a:spLocks noGrp="1" noChangeArrowheads="1"/>
          </p:cNvSpPr>
          <p:nvPr>
            <p:ph type="ftr" sz="quarter" idx="3"/>
          </p:nvPr>
        </p:nvSpPr>
        <p:spPr>
          <a:xfrm>
            <a:off x="3251200" y="6248400"/>
            <a:ext cx="2887663" cy="457200"/>
          </a:xfrm>
        </p:spPr>
        <p:txBody>
          <a:bodyPr/>
          <a:lstStyle>
            <a:lvl1pPr>
              <a:defRPr/>
            </a:lvl1pPr>
          </a:lstStyle>
          <a:p>
            <a:endParaRPr lang="en-US"/>
          </a:p>
        </p:txBody>
      </p:sp>
      <p:sp>
        <p:nvSpPr>
          <p:cNvPr id="24586" name="Rectangle 10"/>
          <p:cNvSpPr>
            <a:spLocks noGrp="1" noChangeArrowheads="1"/>
          </p:cNvSpPr>
          <p:nvPr>
            <p:ph type="sldNum" sz="quarter" idx="4"/>
          </p:nvPr>
        </p:nvSpPr>
        <p:spPr>
          <a:xfrm>
            <a:off x="6788150" y="6257925"/>
            <a:ext cx="1905000" cy="457200"/>
          </a:xfrm>
        </p:spPr>
        <p:txBody>
          <a:bodyPr/>
          <a:lstStyle>
            <a:lvl1pPr>
              <a:defRPr/>
            </a:lvl1pPr>
          </a:lstStyle>
          <a:p>
            <a:fld id="{F2AAEB6F-A963-49C7-B47F-8F54A91F089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0AA3FD5-4B61-49B1-9FCC-9F13A194990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77FAD4-ED3F-4209-B37F-9259AD5DA33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44EA0F-FC75-41F7-B113-CB580D4088C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885CAC-7DE5-4CB7-B037-5FCA90490ECC}"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43F123-26F6-41BE-A027-0C57478E8170}"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D246FBC-8F0F-4D51-B307-B0B2AC440F95}"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C3BEE16-C780-4ED4-A338-97B941BF962C}"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5C8262D-0F60-4864-9E19-278A9A9B1CBF}"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8DB4B84-CCDE-4B01-9110-FB78215354E6}"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5880274-0095-408C-B3D0-39372902E76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FBC7A54-890C-4AED-AE8D-C31178FD8A8F}"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04B8D35-331F-4202-A24B-C4FEE07DDCE4}"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827B42-4812-4E6E-9C34-F124F8FF00A0}"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C410E33-526F-4532-8119-133A04E9F6A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3674F94-EDD5-4B34-B759-0D3239213EF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B956BD4-A022-4B35-BAD1-8214D6B6615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7442E82-384B-4B13-B883-3D49946CB77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EF8AEC5-E9D0-41D2-A65F-45EAD30CA23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9B13E39-E4B3-4873-ABA5-943D53A2E95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96D34A-06D4-4D5F-A0CB-F3818C07004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24B555-0D41-4FCB-9CF3-7D89AB6EFA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228600" y="228600"/>
            <a:ext cx="8686800" cy="5943600"/>
            <a:chOff x="144" y="144"/>
            <a:chExt cx="5472" cy="3744"/>
          </a:xfrm>
        </p:grpSpPr>
        <p:sp>
          <p:nvSpPr>
            <p:cNvPr id="23555"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sz="2400">
                <a:latin typeface="Times New Roman" pitchFamily="18" charset="0"/>
              </a:endParaRPr>
            </a:p>
          </p:txBody>
        </p:sp>
        <p:sp>
          <p:nvSpPr>
            <p:cNvPr id="23556"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sz="2400">
                <a:latin typeface="Times New Roman" pitchFamily="18" charset="0"/>
              </a:endParaRPr>
            </a:p>
          </p:txBody>
        </p:sp>
        <p:sp>
          <p:nvSpPr>
            <p:cNvPr id="23557"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23558"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3559"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60"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lvl1pPr>
          </a:lstStyle>
          <a:p>
            <a:endParaRPr lang="en-US"/>
          </a:p>
        </p:txBody>
      </p:sp>
      <p:sp>
        <p:nvSpPr>
          <p:cNvPr id="23561"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lvl1pPr>
          </a:lstStyle>
          <a:p>
            <a:endParaRPr lang="en-US"/>
          </a:p>
        </p:txBody>
      </p:sp>
      <p:sp>
        <p:nvSpPr>
          <p:cNvPr id="23562"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lvl1pPr>
          </a:lstStyle>
          <a:p>
            <a:fld id="{C783F52E-7801-400C-B4E3-74E787174CCB}"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8"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8" charset="0"/>
        </a:defRPr>
      </a:lvl2pPr>
      <a:lvl3pPr algn="l" rtl="0" fontAlgn="base">
        <a:lnSpc>
          <a:spcPct val="80000"/>
        </a:lnSpc>
        <a:spcBef>
          <a:spcPct val="0"/>
        </a:spcBef>
        <a:spcAft>
          <a:spcPct val="0"/>
        </a:spcAft>
        <a:defRPr sz="4400">
          <a:solidFill>
            <a:schemeClr val="tx2"/>
          </a:solidFill>
          <a:latin typeface="Times New Roman" pitchFamily="18" charset="0"/>
        </a:defRPr>
      </a:lvl3pPr>
      <a:lvl4pPr algn="l" rtl="0" fontAlgn="base">
        <a:lnSpc>
          <a:spcPct val="80000"/>
        </a:lnSpc>
        <a:spcBef>
          <a:spcPct val="0"/>
        </a:spcBef>
        <a:spcAft>
          <a:spcPct val="0"/>
        </a:spcAft>
        <a:defRPr sz="4400">
          <a:solidFill>
            <a:schemeClr val="tx2"/>
          </a:solidFill>
          <a:latin typeface="Times New Roman" pitchFamily="18" charset="0"/>
        </a:defRPr>
      </a:lvl4pPr>
      <a:lvl5pPr algn="l" rtl="0" fontAlgn="base">
        <a:lnSpc>
          <a:spcPct val="80000"/>
        </a:lnSpc>
        <a:spcBef>
          <a:spcPct val="0"/>
        </a:spcBef>
        <a:spcAft>
          <a:spcPct val="0"/>
        </a:spcAft>
        <a:defRPr sz="4400">
          <a:solidFill>
            <a:schemeClr val="tx2"/>
          </a:solidFill>
          <a:latin typeface="Times New Roman" pitchFamily="18" charset="0"/>
        </a:defRPr>
      </a:lvl5pPr>
      <a:lvl6pPr marL="457200" algn="l" rtl="0" fontAlgn="base">
        <a:lnSpc>
          <a:spcPct val="80000"/>
        </a:lnSpc>
        <a:spcBef>
          <a:spcPct val="0"/>
        </a:spcBef>
        <a:spcAft>
          <a:spcPct val="0"/>
        </a:spcAft>
        <a:defRPr sz="4400">
          <a:solidFill>
            <a:schemeClr val="tx2"/>
          </a:solidFill>
          <a:latin typeface="Times New Roman" pitchFamily="18" charset="0"/>
        </a:defRPr>
      </a:lvl6pPr>
      <a:lvl7pPr marL="914400" algn="l" rtl="0" fontAlgn="base">
        <a:lnSpc>
          <a:spcPct val="80000"/>
        </a:lnSpc>
        <a:spcBef>
          <a:spcPct val="0"/>
        </a:spcBef>
        <a:spcAft>
          <a:spcPct val="0"/>
        </a:spcAft>
        <a:defRPr sz="4400">
          <a:solidFill>
            <a:schemeClr val="tx2"/>
          </a:solidFill>
          <a:latin typeface="Times New Roman" pitchFamily="18" charset="0"/>
        </a:defRPr>
      </a:lvl7pPr>
      <a:lvl8pPr marL="1371600" algn="l" rtl="0" fontAlgn="base">
        <a:lnSpc>
          <a:spcPct val="80000"/>
        </a:lnSpc>
        <a:spcBef>
          <a:spcPct val="0"/>
        </a:spcBef>
        <a:spcAft>
          <a:spcPct val="0"/>
        </a:spcAft>
        <a:defRPr sz="4400">
          <a:solidFill>
            <a:schemeClr val="tx2"/>
          </a:solidFill>
          <a:latin typeface="Times New Roman" pitchFamily="18" charset="0"/>
        </a:defRPr>
      </a:lvl8pPr>
      <a:lvl9pPr marL="1828800" algn="l" rtl="0" fontAlgn="base">
        <a:lnSpc>
          <a:spcPct val="80000"/>
        </a:lnSpc>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Wingdings" pitchFamily="2"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66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66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66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A98C48B-E3F5-4A07-9AD8-DA5AA62299F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everyculture.com/" TargetMode="External"/><Relationship Id="rId1" Type="http://schemas.openxmlformats.org/officeDocument/2006/relationships/slideLayout" Target="../slideLayouts/slideLayout2.xml"/><Relationship Id="rId4" Type="http://schemas.openxmlformats.org/officeDocument/2006/relationships/hyperlink" Target="http://www.wikipedia.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0"/>
            <a:ext cx="9144000" cy="3886200"/>
          </a:xfrm>
          <a:noFill/>
          <a:ln/>
        </p:spPr>
        <p:txBody>
          <a:bodyPr/>
          <a:lstStyle/>
          <a:p>
            <a:r>
              <a:rPr lang="en-US"/>
              <a:t>Mozambique</a:t>
            </a:r>
          </a:p>
        </p:txBody>
      </p:sp>
      <p:sp>
        <p:nvSpPr>
          <p:cNvPr id="2051" name="Rectangle 3"/>
          <p:cNvSpPr>
            <a:spLocks noGrp="1" noChangeArrowheads="1"/>
          </p:cNvSpPr>
          <p:nvPr>
            <p:ph type="subTitle" idx="1"/>
          </p:nvPr>
        </p:nvSpPr>
        <p:spPr>
          <a:xfrm>
            <a:off x="0" y="3886200"/>
            <a:ext cx="9144000" cy="2971800"/>
          </a:xfrm>
          <a:noFill/>
          <a:ln/>
        </p:spPr>
        <p:txBody>
          <a:bodyPr/>
          <a:lstStyle/>
          <a:p>
            <a:r>
              <a:rPr lang="en-US">
                <a:solidFill>
                  <a:schemeClr val="bg1"/>
                </a:solidFill>
              </a:rPr>
              <a:t>By: Curtis Hickerson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solidFill>
                  <a:schemeClr val="accent2"/>
                </a:solidFill>
              </a:rPr>
              <a:t>                        Food</a:t>
            </a:r>
          </a:p>
        </p:txBody>
      </p:sp>
      <p:sp>
        <p:nvSpPr>
          <p:cNvPr id="30723" name="Rectangle 3"/>
          <p:cNvSpPr>
            <a:spLocks noGrp="1" noChangeArrowheads="1"/>
          </p:cNvSpPr>
          <p:nvPr>
            <p:ph type="body" idx="1"/>
          </p:nvPr>
        </p:nvSpPr>
        <p:spPr/>
        <p:txBody>
          <a:bodyPr/>
          <a:lstStyle/>
          <a:p>
            <a:pPr>
              <a:lnSpc>
                <a:spcPct val="90000"/>
              </a:lnSpc>
            </a:pPr>
            <a:r>
              <a:rPr lang="en-US" sz="2200">
                <a:solidFill>
                  <a:schemeClr val="accent2"/>
                </a:solidFill>
              </a:rPr>
              <a:t>Corn is an important staple food; both corn and cassava were introduced from the Americas by the Portuguese. Cashews, pineapple, and peanuts, which are other important foods, found their way to Mozambique in the same way.</a:t>
            </a:r>
          </a:p>
          <a:p>
            <a:pPr>
              <a:lnSpc>
                <a:spcPct val="90000"/>
              </a:lnSpc>
            </a:pPr>
            <a:r>
              <a:rPr lang="en-US" sz="2200">
                <a:solidFill>
                  <a:schemeClr val="accent2"/>
                </a:solidFill>
              </a:rPr>
              <a:t>Along the coast, the cuisine is more varied than it is in the areas that are more inland. The diet there includes more fruit and rice as well as seafood dishes such as </a:t>
            </a:r>
            <a:r>
              <a:rPr lang="en-US" sz="2200" i="1">
                <a:solidFill>
                  <a:schemeClr val="accent2"/>
                </a:solidFill>
              </a:rPr>
              <a:t>macaza</a:t>
            </a:r>
            <a:r>
              <a:rPr lang="en-US" sz="2200">
                <a:solidFill>
                  <a:schemeClr val="accent2"/>
                </a:solidFill>
              </a:rPr>
              <a:t> (grilled shellfish kabobs), </a:t>
            </a:r>
            <a:r>
              <a:rPr lang="en-US" sz="2200" i="1">
                <a:solidFill>
                  <a:schemeClr val="accent2"/>
                </a:solidFill>
              </a:rPr>
              <a:t>bacalhão</a:t>
            </a:r>
            <a:r>
              <a:rPr lang="en-US" sz="2200">
                <a:solidFill>
                  <a:schemeClr val="accent2"/>
                </a:solidFill>
              </a:rPr>
              <a:t> (dried salted cod) and </a:t>
            </a:r>
            <a:r>
              <a:rPr lang="en-US" sz="2200" i="1">
                <a:solidFill>
                  <a:schemeClr val="accent2"/>
                </a:solidFill>
              </a:rPr>
              <a:t>chocos </a:t>
            </a:r>
            <a:r>
              <a:rPr lang="en-US" sz="2200">
                <a:solidFill>
                  <a:schemeClr val="accent2"/>
                </a:solidFill>
              </a:rPr>
              <a:t>(squid cooked in its own ink). Food is seasoned with peppers, onions, and coconut. Palm wine (</a:t>
            </a:r>
            <a:r>
              <a:rPr lang="en-US" sz="2200" i="1">
                <a:solidFill>
                  <a:schemeClr val="accent2"/>
                </a:solidFill>
              </a:rPr>
              <a:t>shema</a:t>
            </a:r>
            <a:r>
              <a:rPr lang="en-US" sz="2200">
                <a:solidFill>
                  <a:schemeClr val="accent2"/>
                </a:solidFill>
              </a:rPr>
              <a:t>) is a widely liked drink.</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4000" dirty="0">
                <a:solidFill>
                  <a:schemeClr val="accent2"/>
                </a:solidFill>
              </a:rPr>
              <a:t>What I think for </a:t>
            </a:r>
            <a:r>
              <a:rPr lang="en-US" sz="4000" dirty="0" smtClean="0">
                <a:solidFill>
                  <a:schemeClr val="accent2"/>
                </a:solidFill>
              </a:rPr>
              <a:t>Mozambique's </a:t>
            </a:r>
            <a:r>
              <a:rPr lang="en-US" sz="4000" dirty="0">
                <a:solidFill>
                  <a:schemeClr val="accent2"/>
                </a:solidFill>
              </a:rPr>
              <a:t>future</a:t>
            </a:r>
          </a:p>
        </p:txBody>
      </p:sp>
      <p:sp>
        <p:nvSpPr>
          <p:cNvPr id="29699" name="Rectangle 3"/>
          <p:cNvSpPr>
            <a:spLocks noGrp="1" noChangeArrowheads="1"/>
          </p:cNvSpPr>
          <p:nvPr>
            <p:ph type="body" idx="1"/>
          </p:nvPr>
        </p:nvSpPr>
        <p:spPr/>
        <p:txBody>
          <a:bodyPr/>
          <a:lstStyle/>
          <a:p>
            <a:r>
              <a:rPr lang="en-US" dirty="0">
                <a:solidFill>
                  <a:schemeClr val="accent2"/>
                </a:solidFill>
              </a:rPr>
              <a:t>I think that eventually </a:t>
            </a:r>
            <a:r>
              <a:rPr lang="en-US" dirty="0" smtClean="0">
                <a:solidFill>
                  <a:schemeClr val="accent2"/>
                </a:solidFill>
              </a:rPr>
              <a:t>Mozambique's </a:t>
            </a:r>
            <a:r>
              <a:rPr lang="en-US" dirty="0">
                <a:solidFill>
                  <a:schemeClr val="accent2"/>
                </a:solidFill>
              </a:rPr>
              <a:t>mainly military rule will send it into very bad </a:t>
            </a:r>
            <a:r>
              <a:rPr lang="en-US" dirty="0" smtClean="0">
                <a:solidFill>
                  <a:schemeClr val="accent2"/>
                </a:solidFill>
              </a:rPr>
              <a:t>times. It might also </a:t>
            </a:r>
            <a:r>
              <a:rPr lang="en-US" dirty="0">
                <a:solidFill>
                  <a:schemeClr val="accent2"/>
                </a:solidFill>
              </a:rPr>
              <a:t>lead to the country being </a:t>
            </a:r>
            <a:r>
              <a:rPr lang="en-US" dirty="0" smtClean="0">
                <a:solidFill>
                  <a:schemeClr val="accent2"/>
                </a:solidFill>
              </a:rPr>
              <a:t>taken </a:t>
            </a:r>
            <a:r>
              <a:rPr lang="en-US" dirty="0" smtClean="0">
                <a:solidFill>
                  <a:schemeClr val="accent2"/>
                </a:solidFill>
              </a:rPr>
              <a:t>over or cause the government’s downfall.</a:t>
            </a:r>
            <a:endParaRPr lang="en-US" dirty="0">
              <a:solidFill>
                <a:schemeClr val="accent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Current President</a:t>
            </a:r>
          </a:p>
        </p:txBody>
      </p:sp>
      <p:sp>
        <p:nvSpPr>
          <p:cNvPr id="33795" name="Rectangle 3"/>
          <p:cNvSpPr>
            <a:spLocks noGrp="1" noChangeArrowheads="1"/>
          </p:cNvSpPr>
          <p:nvPr>
            <p:ph type="body" idx="1"/>
          </p:nvPr>
        </p:nvSpPr>
        <p:spPr/>
        <p:txBody>
          <a:bodyPr/>
          <a:lstStyle/>
          <a:p>
            <a:r>
              <a:rPr lang="en-US" sz="2000" b="1"/>
              <a:t>Joaquim Alberto Chissano</a:t>
            </a:r>
            <a:r>
              <a:rPr lang="en-US" sz="2000"/>
              <a:t/>
            </a:r>
            <a:br>
              <a:rPr lang="en-US" sz="2000"/>
            </a:br>
            <a:endParaRPr lang="en-US" sz="2000"/>
          </a:p>
        </p:txBody>
      </p:sp>
      <p:pic>
        <p:nvPicPr>
          <p:cNvPr id="33797" name="Picture 5" descr="prez4"/>
          <p:cNvPicPr>
            <a:picLocks noChangeAspect="1" noChangeArrowheads="1"/>
          </p:cNvPicPr>
          <p:nvPr/>
        </p:nvPicPr>
        <p:blipFill>
          <a:blip r:embed="rId2"/>
          <a:srcRect/>
          <a:stretch>
            <a:fillRect/>
          </a:stretch>
        </p:blipFill>
        <p:spPr bwMode="auto">
          <a:xfrm>
            <a:off x="4648200" y="1676400"/>
            <a:ext cx="3101975" cy="43910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solidFill>
                  <a:schemeClr val="accent2"/>
                </a:solidFill>
              </a:rPr>
              <a:t>Sites I got the info from</a:t>
            </a:r>
          </a:p>
        </p:txBody>
      </p:sp>
      <p:sp>
        <p:nvSpPr>
          <p:cNvPr id="31747" name="Rectangle 3"/>
          <p:cNvSpPr>
            <a:spLocks noGrp="1" noChangeArrowheads="1"/>
          </p:cNvSpPr>
          <p:nvPr>
            <p:ph type="body" idx="1"/>
          </p:nvPr>
        </p:nvSpPr>
        <p:spPr/>
        <p:txBody>
          <a:bodyPr/>
          <a:lstStyle/>
          <a:p>
            <a:r>
              <a:rPr lang="en-US">
                <a:solidFill>
                  <a:schemeClr val="accent2"/>
                </a:solidFill>
                <a:hlinkClick r:id="rId2"/>
              </a:rPr>
              <a:t>http://www.everyculture.com</a:t>
            </a:r>
            <a:endParaRPr lang="en-US">
              <a:solidFill>
                <a:schemeClr val="accent2"/>
              </a:solidFill>
            </a:endParaRPr>
          </a:p>
          <a:p>
            <a:r>
              <a:rPr lang="en-US">
                <a:solidFill>
                  <a:schemeClr val="accent2"/>
                </a:solidFill>
                <a:hlinkClick r:id="rId3"/>
              </a:rPr>
              <a:t>http://www.google.com</a:t>
            </a:r>
            <a:endParaRPr lang="en-US">
              <a:solidFill>
                <a:schemeClr val="accent2"/>
              </a:solidFill>
            </a:endParaRPr>
          </a:p>
          <a:p>
            <a:r>
              <a:rPr lang="en-US">
                <a:solidFill>
                  <a:schemeClr val="accent2"/>
                </a:solidFill>
                <a:hlinkClick r:id="rId4"/>
              </a:rPr>
              <a:t>http://www.wikipedia.com</a:t>
            </a:r>
            <a:endParaRPr lang="en-US">
              <a:solidFill>
                <a:schemeClr val="accent2"/>
              </a:solidFill>
            </a:endParaRPr>
          </a:p>
          <a:p>
            <a:endParaRPr lang="en-US">
              <a:solidFill>
                <a:schemeClr val="accent2"/>
              </a:solidFill>
            </a:endParaRPr>
          </a:p>
          <a:p>
            <a:r>
              <a:rPr lang="en-US">
                <a:solidFill>
                  <a:schemeClr val="accent2"/>
                </a:solidFill>
              </a:rPr>
              <a:t>GOOGLE ROCKS</a:t>
            </a:r>
          </a:p>
          <a:p>
            <a:endParaRPr lang="en-US">
              <a:solidFill>
                <a:schemeClr val="accent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solidFill>
                  <a:schemeClr val="accent2"/>
                </a:solidFill>
              </a:rPr>
              <a:t>Mozambique's Relative Location</a:t>
            </a:r>
            <a:r>
              <a:rPr lang="en-US"/>
              <a:t> </a:t>
            </a:r>
          </a:p>
        </p:txBody>
      </p:sp>
      <p:sp>
        <p:nvSpPr>
          <p:cNvPr id="6147" name="Rectangle 3"/>
          <p:cNvSpPr>
            <a:spLocks noGrp="1" noChangeArrowheads="1"/>
          </p:cNvSpPr>
          <p:nvPr>
            <p:ph type="body" idx="1"/>
          </p:nvPr>
        </p:nvSpPr>
        <p:spPr>
          <a:xfrm>
            <a:off x="304800" y="1752600"/>
            <a:ext cx="8458200" cy="4648200"/>
          </a:xfrm>
        </p:spPr>
        <p:txBody>
          <a:bodyPr/>
          <a:lstStyle/>
          <a:p>
            <a:r>
              <a:rPr lang="en-US">
                <a:solidFill>
                  <a:schemeClr val="accent2"/>
                </a:solidFill>
              </a:rPr>
              <a:t>Mozambique stretches along Africa's southeast coast. Tanzania is to the north; Malawi, Zambia, and Zimbabwe to the west; and South Africa and Swaziland to the south. The country is a low-lying plateau broken up by 25 large rivers that flow into the Indian Ocean.</a:t>
            </a:r>
            <a:r>
              <a:rPr lang="en-US"/>
              <a:t> </a:t>
            </a:r>
          </a:p>
        </p:txBody>
      </p:sp>
      <p:pic>
        <p:nvPicPr>
          <p:cNvPr id="6151" name="Picture 7" descr="Map of Mozambique"/>
          <p:cNvPicPr>
            <a:picLocks noChangeAspect="1" noChangeArrowheads="1"/>
          </p:cNvPicPr>
          <p:nvPr/>
        </p:nvPicPr>
        <p:blipFill>
          <a:blip r:embed="rId2"/>
          <a:srcRect/>
          <a:stretch>
            <a:fillRect/>
          </a:stretch>
        </p:blipFill>
        <p:spPr bwMode="auto">
          <a:xfrm>
            <a:off x="5029200" y="4572000"/>
            <a:ext cx="1235075" cy="1524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solidFill>
                  <a:schemeClr val="accent2"/>
                </a:solidFill>
              </a:rPr>
              <a:t>Imports and Exports</a:t>
            </a:r>
          </a:p>
        </p:txBody>
      </p:sp>
      <p:sp>
        <p:nvSpPr>
          <p:cNvPr id="7171" name="Rectangle 3"/>
          <p:cNvSpPr>
            <a:spLocks noGrp="1" noChangeArrowheads="1"/>
          </p:cNvSpPr>
          <p:nvPr>
            <p:ph type="body" idx="1"/>
          </p:nvPr>
        </p:nvSpPr>
        <p:spPr/>
        <p:txBody>
          <a:bodyPr/>
          <a:lstStyle/>
          <a:p>
            <a:r>
              <a:rPr lang="en-US" b="1">
                <a:solidFill>
                  <a:schemeClr val="accent2"/>
                </a:solidFill>
              </a:rPr>
              <a:t>Exports:</a:t>
            </a:r>
            <a:r>
              <a:rPr lang="en-US">
                <a:solidFill>
                  <a:schemeClr val="accent2"/>
                </a:solidFill>
              </a:rPr>
              <a:t> (2007) aluminum, prawns, cashews, cotton, sugar, citrus, timber; bulk electricity.</a:t>
            </a:r>
          </a:p>
          <a:p>
            <a:r>
              <a:rPr lang="en-US" b="1">
                <a:solidFill>
                  <a:schemeClr val="accent2"/>
                </a:solidFill>
              </a:rPr>
              <a:t>Imports: </a:t>
            </a:r>
            <a:r>
              <a:rPr lang="en-US">
                <a:solidFill>
                  <a:schemeClr val="accent2"/>
                </a:solidFill>
              </a:rPr>
              <a:t>(2007) machinery and equipment, vehicles, fuel, chemicals, metal products, food, textiles.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solidFill>
                  <a:schemeClr val="accent2"/>
                </a:solidFill>
              </a:rPr>
              <a:t>Mozambique’s Historic Facts</a:t>
            </a:r>
          </a:p>
        </p:txBody>
      </p:sp>
      <p:sp>
        <p:nvSpPr>
          <p:cNvPr id="8195" name="Rectangle 3"/>
          <p:cNvSpPr>
            <a:spLocks noGrp="1" noChangeArrowheads="1"/>
          </p:cNvSpPr>
          <p:nvPr>
            <p:ph type="body" idx="1"/>
          </p:nvPr>
        </p:nvSpPr>
        <p:spPr/>
        <p:txBody>
          <a:bodyPr/>
          <a:lstStyle/>
          <a:p>
            <a:r>
              <a:rPr lang="en-US" sz="2700">
                <a:solidFill>
                  <a:schemeClr val="accent2"/>
                </a:solidFill>
              </a:rPr>
              <a:t>It was explored by Vasco da Gama in 1498 and first colonized by Portugal in 1505. </a:t>
            </a:r>
          </a:p>
          <a:p>
            <a:r>
              <a:rPr lang="en-US" sz="2700">
                <a:solidFill>
                  <a:schemeClr val="accent2"/>
                </a:solidFill>
              </a:rPr>
              <a:t>Guerrilla activity began in 1963 and became so effective by 1973 that Portugal was forced to dispatch 40,000 troops to fight the rebels. </a:t>
            </a:r>
          </a:p>
          <a:p>
            <a:r>
              <a:rPr lang="en-US" sz="2700">
                <a:solidFill>
                  <a:schemeClr val="accent2"/>
                </a:solidFill>
              </a:rPr>
              <a:t>On Jan. 25, 1985, the government was locked in a paralyzing war with antigovernment guerrillas fighters.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solidFill>
                  <a:schemeClr val="accent2"/>
                </a:solidFill>
              </a:rPr>
              <a:t>Why the facts are important</a:t>
            </a:r>
          </a:p>
        </p:txBody>
      </p:sp>
      <p:sp>
        <p:nvSpPr>
          <p:cNvPr id="32771" name="Rectangle 3"/>
          <p:cNvSpPr>
            <a:spLocks noGrp="1" noChangeArrowheads="1"/>
          </p:cNvSpPr>
          <p:nvPr>
            <p:ph type="body" idx="1"/>
          </p:nvPr>
        </p:nvSpPr>
        <p:spPr/>
        <p:txBody>
          <a:bodyPr/>
          <a:lstStyle/>
          <a:p>
            <a:r>
              <a:rPr lang="en-US">
                <a:solidFill>
                  <a:schemeClr val="accent2"/>
                </a:solidFill>
              </a:rPr>
              <a:t>This was when the country was basically made.</a:t>
            </a:r>
          </a:p>
          <a:p>
            <a:r>
              <a:rPr lang="en-US">
                <a:solidFill>
                  <a:schemeClr val="accent2"/>
                </a:solidFill>
              </a:rPr>
              <a:t>The Mozambique government had to send out many of their men for one purpose.</a:t>
            </a:r>
          </a:p>
          <a:p>
            <a:r>
              <a:rPr lang="en-US">
                <a:solidFill>
                  <a:schemeClr val="accent2"/>
                </a:solidFill>
              </a:rPr>
              <a:t>The guerilla fighters lead to the fact above.</a:t>
            </a:r>
          </a:p>
          <a:p>
            <a:endParaRPr lang="en-US">
              <a:solidFill>
                <a:schemeClr val="accent2"/>
              </a:solidFill>
            </a:endParaRPr>
          </a:p>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en-US"/>
          </a:p>
        </p:txBody>
      </p:sp>
      <p:sp>
        <p:nvSpPr>
          <p:cNvPr id="9219" name="Rectangle 3"/>
          <p:cNvSpPr>
            <a:spLocks noGrp="1" noChangeArrowheads="1"/>
          </p:cNvSpPr>
          <p:nvPr>
            <p:ph type="body" idx="1"/>
          </p:nvPr>
        </p:nvSpPr>
        <p:spPr/>
        <p:txBody>
          <a:bodyPr/>
          <a:lstStyle/>
          <a:p>
            <a:r>
              <a:rPr lang="en-US">
                <a:solidFill>
                  <a:schemeClr val="accent2"/>
                </a:solidFill>
              </a:rPr>
              <a:t>Mozambique</a:t>
            </a:r>
          </a:p>
          <a:p>
            <a:r>
              <a:rPr lang="en-US">
                <a:solidFill>
                  <a:schemeClr val="accent2"/>
                </a:solidFill>
              </a:rPr>
              <a:t>Is about the </a:t>
            </a:r>
          </a:p>
          <a:p>
            <a:r>
              <a:rPr lang="en-US">
                <a:solidFill>
                  <a:schemeClr val="accent2"/>
                </a:solidFill>
              </a:rPr>
              <a:t>Size of</a:t>
            </a:r>
          </a:p>
          <a:p>
            <a:r>
              <a:rPr lang="en-US">
                <a:solidFill>
                  <a:schemeClr val="accent2"/>
                </a:solidFill>
              </a:rPr>
              <a:t>California</a:t>
            </a:r>
          </a:p>
          <a:p>
            <a:r>
              <a:rPr lang="en-US">
                <a:solidFill>
                  <a:schemeClr val="accent2"/>
                </a:solidFill>
              </a:rPr>
              <a:t>And is</a:t>
            </a:r>
          </a:p>
          <a:p>
            <a:r>
              <a:rPr lang="en-US">
                <a:solidFill>
                  <a:schemeClr val="accent2"/>
                </a:solidFill>
              </a:rPr>
              <a:t>1,535 miles</a:t>
            </a:r>
          </a:p>
          <a:p>
            <a:r>
              <a:rPr lang="en-US">
                <a:solidFill>
                  <a:schemeClr val="accent2"/>
                </a:solidFill>
              </a:rPr>
              <a:t>Long.</a:t>
            </a:r>
          </a:p>
        </p:txBody>
      </p:sp>
      <p:pic>
        <p:nvPicPr>
          <p:cNvPr id="9221" name="Picture 5" descr="africa-map"/>
          <p:cNvPicPr>
            <a:picLocks noChangeAspect="1" noChangeArrowheads="1"/>
          </p:cNvPicPr>
          <p:nvPr/>
        </p:nvPicPr>
        <p:blipFill>
          <a:blip r:embed="rId3"/>
          <a:srcRect/>
          <a:stretch>
            <a:fillRect/>
          </a:stretch>
        </p:blipFill>
        <p:spPr bwMode="auto">
          <a:xfrm>
            <a:off x="3657600" y="457200"/>
            <a:ext cx="5168900" cy="5638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8153400" cy="1143000"/>
          </a:xfrm>
        </p:spPr>
        <p:txBody>
          <a:bodyPr/>
          <a:lstStyle/>
          <a:p>
            <a:r>
              <a:rPr lang="en-US">
                <a:solidFill>
                  <a:schemeClr val="accent2"/>
                </a:solidFill>
              </a:rPr>
              <a:t>Population And Population Density</a:t>
            </a:r>
          </a:p>
        </p:txBody>
      </p:sp>
      <p:sp>
        <p:nvSpPr>
          <p:cNvPr id="10243" name="Rectangle 3"/>
          <p:cNvSpPr>
            <a:spLocks noGrp="1" noChangeArrowheads="1"/>
          </p:cNvSpPr>
          <p:nvPr>
            <p:ph type="body" idx="1"/>
          </p:nvPr>
        </p:nvSpPr>
        <p:spPr/>
        <p:txBody>
          <a:bodyPr/>
          <a:lstStyle/>
          <a:p>
            <a:r>
              <a:rPr lang="en-US">
                <a:solidFill>
                  <a:schemeClr val="accent2"/>
                </a:solidFill>
              </a:rPr>
              <a:t>Mozambique has about 20,905,585 people in its borders and it is a Dense country.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solidFill>
                  <a:schemeClr val="accent2"/>
                </a:solidFill>
              </a:rPr>
              <a:t>Government</a:t>
            </a:r>
          </a:p>
        </p:txBody>
      </p:sp>
      <p:sp>
        <p:nvSpPr>
          <p:cNvPr id="11267" name="Rectangle 3"/>
          <p:cNvSpPr>
            <a:spLocks noGrp="1" noChangeArrowheads="1"/>
          </p:cNvSpPr>
          <p:nvPr>
            <p:ph type="body" idx="1"/>
          </p:nvPr>
        </p:nvSpPr>
        <p:spPr/>
        <p:txBody>
          <a:bodyPr/>
          <a:lstStyle/>
          <a:p>
            <a:r>
              <a:rPr lang="en-US">
                <a:solidFill>
                  <a:schemeClr val="accent2"/>
                </a:solidFill>
              </a:rPr>
              <a:t>Mozambique is a multiparty democratic republic.</a:t>
            </a:r>
            <a:r>
              <a:rPr lang="en-US"/>
              <a:t> </a:t>
            </a:r>
          </a:p>
        </p:txBody>
      </p:sp>
      <p:pic>
        <p:nvPicPr>
          <p:cNvPr id="11269" name="Picture 5" descr="alarahimi20080525134250171"/>
          <p:cNvPicPr>
            <a:picLocks noChangeAspect="1" noChangeArrowheads="1"/>
          </p:cNvPicPr>
          <p:nvPr/>
        </p:nvPicPr>
        <p:blipFill>
          <a:blip r:embed="rId2"/>
          <a:srcRect/>
          <a:stretch>
            <a:fillRect/>
          </a:stretch>
        </p:blipFill>
        <p:spPr bwMode="auto">
          <a:xfrm>
            <a:off x="3276600" y="3260725"/>
            <a:ext cx="3733800" cy="25209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solidFill>
                  <a:schemeClr val="accent2"/>
                </a:solidFill>
              </a:rPr>
              <a:t>Religion</a:t>
            </a:r>
          </a:p>
        </p:txBody>
      </p:sp>
      <p:sp>
        <p:nvSpPr>
          <p:cNvPr id="28675" name="Rectangle 3"/>
          <p:cNvSpPr>
            <a:spLocks noGrp="1" noChangeArrowheads="1"/>
          </p:cNvSpPr>
          <p:nvPr>
            <p:ph type="body" idx="1"/>
          </p:nvPr>
        </p:nvSpPr>
        <p:spPr/>
        <p:txBody>
          <a:bodyPr/>
          <a:lstStyle/>
          <a:p>
            <a:r>
              <a:rPr lang="en-US">
                <a:solidFill>
                  <a:schemeClr val="accent2"/>
                </a:solidFill>
              </a:rPr>
              <a:t>Mozambique 24%, Islam 18%, Zionist Christian 18%, none 23% </a:t>
            </a:r>
          </a:p>
          <a:p>
            <a:pPr>
              <a:buFont typeface="Wingdings" pitchFamily="2" charset="2"/>
              <a:buNone/>
            </a:pPr>
            <a:endParaRPr lang="en-US">
              <a:solidFill>
                <a:schemeClr val="accent2"/>
              </a:solidFill>
            </a:endParaRPr>
          </a:p>
        </p:txBody>
      </p:sp>
      <p:pic>
        <p:nvPicPr>
          <p:cNvPr id="28677" name="Picture 5" descr="mozambique"/>
          <p:cNvPicPr>
            <a:picLocks noChangeAspect="1" noChangeArrowheads="1"/>
          </p:cNvPicPr>
          <p:nvPr/>
        </p:nvPicPr>
        <p:blipFill>
          <a:blip r:embed="rId2"/>
          <a:srcRect/>
          <a:stretch>
            <a:fillRect/>
          </a:stretch>
        </p:blipFill>
        <p:spPr bwMode="auto">
          <a:xfrm>
            <a:off x="3581400" y="3505200"/>
            <a:ext cx="3371850" cy="252888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efined">
  <a:themeElements>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Refine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Refine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Refine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Refine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Refine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Refine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Refine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112</TotalTime>
  <Words>446</Words>
  <Application>Microsoft Office PowerPoint</Application>
  <PresentationFormat>On-screen Show (4:3)</PresentationFormat>
  <Paragraphs>41</Paragraphs>
  <Slides>13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Times New Roman</vt:lpstr>
      <vt:lpstr>Wingdings</vt:lpstr>
      <vt:lpstr>Refined</vt:lpstr>
      <vt:lpstr>Default Design</vt:lpstr>
      <vt:lpstr>Mozambique</vt:lpstr>
      <vt:lpstr>Mozambique's Relative Location </vt:lpstr>
      <vt:lpstr>Imports and Exports</vt:lpstr>
      <vt:lpstr>Mozambique’s Historic Facts</vt:lpstr>
      <vt:lpstr>Why the facts are important</vt:lpstr>
      <vt:lpstr>Slide 6</vt:lpstr>
      <vt:lpstr>Population And Population Density</vt:lpstr>
      <vt:lpstr>Government</vt:lpstr>
      <vt:lpstr>Religion</vt:lpstr>
      <vt:lpstr>                        Food</vt:lpstr>
      <vt:lpstr>What I think for Mozambique's future</vt:lpstr>
      <vt:lpstr>Current President</vt:lpstr>
      <vt:lpstr>Sites I got the info from</vt:lpstr>
    </vt:vector>
  </TitlesOfParts>
  <Company>Lee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Mozambique</dc:title>
  <dc:creator>curtishickerson</dc:creator>
  <cp:lastModifiedBy>Dawn Curtis Hickerson</cp:lastModifiedBy>
  <cp:revision>9</cp:revision>
  <dcterms:created xsi:type="dcterms:W3CDTF">2008-10-30T13:10:54Z</dcterms:created>
  <dcterms:modified xsi:type="dcterms:W3CDTF">2008-11-12T21:42:25Z</dcterms:modified>
</cp:coreProperties>
</file>